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74" r:id="rId5"/>
    <p:sldId id="275" r:id="rId6"/>
    <p:sldId id="259" r:id="rId7"/>
    <p:sldId id="260" r:id="rId8"/>
    <p:sldId id="271" r:id="rId9"/>
    <p:sldId id="261" r:id="rId10"/>
    <p:sldId id="266" r:id="rId11"/>
    <p:sldId id="265" r:id="rId12"/>
    <p:sldId id="264" r:id="rId13"/>
    <p:sldId id="272" r:id="rId14"/>
    <p:sldId id="270" r:id="rId15"/>
    <p:sldId id="269" r:id="rId16"/>
    <p:sldId id="268" r:id="rId17"/>
    <p:sldId id="267" r:id="rId18"/>
    <p:sldId id="262" r:id="rId19"/>
    <p:sldId id="263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3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B0B7-D890-4D58-A4B6-B2B68D351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50FE0E-DE6D-452F-A525-3B73CEC92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48A4E-CCE3-4168-8BC6-859500F34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91847-ECC4-4361-8E8E-D2F93D4A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B3A0-B854-419D-9CA3-5A275784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6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834CD-4860-43D5-9C0F-3EEDEEEBA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4E741-7CBD-43E3-BD5C-3CDED1D35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AEEEE-EC88-40C4-A3D2-F95881CEA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44413-3B9E-40F2-ABAB-16ED7670B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67844-D2E4-4777-92C5-AAE4C21B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00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B9071D-7C9A-4E16-BDC9-BFDE7ABE9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E853B-5F85-45A1-919B-A88FF77D3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B17DE-9BA3-45D1-BE45-3A513A3C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0DFA8-750A-4EB0-990A-27D30837C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6C40-0919-4469-B4B3-3B9246AA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23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26E6-B127-4086-8788-6580B1DE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EC04C-A6D6-4875-ABEB-965D9552B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E8009-16EE-4859-B79B-46E5E96F2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6E66F-1986-45E6-B769-DBFD12BAE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5C5D2-8037-4FE6-A99F-B2379402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26552-F2A1-4711-BE86-F4A82E518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8ACB4-72D2-4B68-9571-146A7D7E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6F9A9-592A-488E-8F94-19B59BE63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7BF92-AD2F-4FCC-98E9-2D92521C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89323-6EE6-4986-9F65-1F9CF4F15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0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C1E4-1280-4F86-9110-C15F7BB5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C9102-54EA-48B4-9FCB-091191A15B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4039D-AB3D-462C-BFAE-2EEA738D9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F1A6D-C170-40DC-B9B0-C39FC51D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BB5EC-F2A2-49F2-B602-BE96BCCA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8E784-7E1A-4D75-9B95-EE35571C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4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AF12-0F7E-4998-AC74-6A552DD26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DF976-E2ED-449B-816C-014076705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87BDB-540A-45FF-8B50-EE19A915C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4E8EC0-6B74-4D9D-B5BF-4C73E074E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4D0752-1F85-4ECE-AC9C-F5CDEB64D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E07622-1588-4254-9547-8973832C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2E9A8-E018-4C14-8BEF-0DA47154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C44D4C-BBC6-4D81-909F-7134DAA3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18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A067-07FA-40AA-8F3D-88541B84D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C6150A-8CA0-45F9-811A-284E22B24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4BB5D4-8B47-49F3-8CBF-05DD8362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A1B0D-BB56-479A-8DC1-C5E1FA17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0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E364B-B02C-4A56-920E-D6B14906A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8204C-613A-4780-ADF0-187FE2476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69F61-8DAC-4A3B-9082-8892B47E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3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BB5A9-2F6C-4E1A-88D4-429F81AFE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54C5E-30FB-4C98-B2B4-4EC66D67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B186A-55B4-4637-A22E-DCE814170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74AF0-9B2C-4364-BEBA-415B6055D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2D79E-8296-452A-9C2F-BCEBA27C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B5486-0582-4CAB-BE40-79BDA6AB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6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A6C4-5ECB-43D1-810B-1F0BA198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CECBE5-C49C-4CED-A18E-F4BD9B6274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558468-B013-41EB-82C9-1E26A6CAC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5589E-86B6-4A74-8823-87FDD802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02871-087C-4831-A4D1-DF133FF23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126F4-2EC6-4F43-B0B1-56564A279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16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E6D221-1E6B-4B20-847D-E480D09D2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CDE39-71F7-41CE-86D3-8C9509F14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92052-2EC2-4F57-94E3-7B5AF6773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5B32D-F6C4-4A01-BF3D-55F0D15DA2F1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1F13F-4FD3-4EE3-B5CC-E2A5CDD17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A27C9-E8FF-4599-BC47-BD5D96A76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-found-you-faker.herokuapp.com/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fake-news/data" TargetMode="External"/><Relationship Id="rId7" Type="http://schemas.openxmlformats.org/officeDocument/2006/relationships/hyperlink" Target="https://www.adfontesmedia.com/interactive-media-bias-chart/?v=402f03a963b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orbes.com/sites/berlinschoolofcreativeleadership/2017/02/01/10-journalism-brands-where-you-will-find-real-facts-rather-than-alternative-facts/#82973b6e9b5a" TargetMode="External"/><Relationship Id="rId5" Type="http://schemas.openxmlformats.org/officeDocument/2006/relationships/hyperlink" Target="https://libguides.library.kent.edu/c.php?g=278400&amp;p=1854632" TargetMode="External"/><Relationship Id="rId4" Type="http://schemas.openxmlformats.org/officeDocument/2006/relationships/hyperlink" Target="https://www.kaggle.com/rmisra/news-category-dataset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zzFeedNews/2018-12-fake-news-top-50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plarmuseau/minimalistic-logistic-ngram-tfidf-lb-0-975" TargetMode="External"/><Relationship Id="rId5" Type="http://schemas.openxmlformats.org/officeDocument/2006/relationships/hyperlink" Target="https://www.kaggle.com/nzalake52/new-york-times-articles" TargetMode="External"/><Relationship Id="rId4" Type="http://schemas.openxmlformats.org/officeDocument/2006/relationships/hyperlink" Target="https://www.buzzfeednews.com/article/craigsilverman/facebook-fake-news-hits-201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ctionary.cambridge.org/us/dictionary/english/fake-new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fake-news/dat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12-fake-news-top-50" TargetMode="External"/><Relationship Id="rId5" Type="http://schemas.openxmlformats.org/officeDocument/2006/relationships/hyperlink" Target="https://www.kaggle.com/nzalake52/new-york-times-articles" TargetMode="External"/><Relationship Id="rId4" Type="http://schemas.openxmlformats.org/officeDocument/2006/relationships/hyperlink" Target="https://www.kaggle.com/rmisra/news-category-datase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adfontesmedia.com/?v=402f03a963b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fontesmedia.com/?v=402f03a963ba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forbes.com/sites/berlinschoolofcreativeleadership/2017/02/01/10-journalism-brands-where-you-will-find-real-facts-rather-than-alternative-facts/#146d12dae9b5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ake News And How Artificial Intelligence Tools Can Help">
            <a:extLst>
              <a:ext uri="{FF2B5EF4-FFF2-40B4-BE49-F238E27FC236}">
                <a16:creationId xmlns:a16="http://schemas.microsoft.com/office/drawing/2014/main" id="{9417A715-6E92-4D2D-ADF2-2955C9FCA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9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111AC9-6E43-49E5-9E90-6662E1C161BE}"/>
              </a:ext>
            </a:extLst>
          </p:cNvPr>
          <p:cNvSpPr txBox="1"/>
          <p:nvPr/>
        </p:nvSpPr>
        <p:spPr>
          <a:xfrm>
            <a:off x="815926" y="5176911"/>
            <a:ext cx="4939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Christianlaurent</a:t>
            </a:r>
            <a:r>
              <a:rPr lang="en-US" sz="3200" dirty="0">
                <a:solidFill>
                  <a:schemeClr val="bg1"/>
                </a:solidFill>
              </a:rPr>
              <a:t> Mundell</a:t>
            </a:r>
          </a:p>
        </p:txBody>
      </p:sp>
    </p:spTree>
    <p:extLst>
      <p:ext uri="{BB962C8B-B14F-4D97-AF65-F5344CB8AC3E}">
        <p14:creationId xmlns:p14="http://schemas.microsoft.com/office/powerpoint/2010/main" val="311343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Collision Inducement | Superpower Wiki | Fandom">
            <a:extLst>
              <a:ext uri="{FF2B5EF4-FFF2-40B4-BE49-F238E27FC236}">
                <a16:creationId xmlns:a16="http://schemas.microsoft.com/office/drawing/2014/main" id="{E2474C0A-1120-43F3-A707-36E06778E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0274BE-A007-4CD6-A8A5-8B185C320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536" y="3054939"/>
            <a:ext cx="1805954" cy="748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01E0B2-4C50-41F3-9B23-F2BED9251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66217"/>
            <a:ext cx="225037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905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lestial Collision by stickersticker on DeviantArt">
            <a:extLst>
              <a:ext uri="{FF2B5EF4-FFF2-40B4-BE49-F238E27FC236}">
                <a16:creationId xmlns:a16="http://schemas.microsoft.com/office/drawing/2014/main" id="{2668A749-15AD-47E8-AA38-167A4AEAC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135"/>
            <a:ext cx="12191999" cy="684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C9BCF7-3405-431E-A6F5-C3CB0CE8B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157" y="2042065"/>
            <a:ext cx="1805954" cy="748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DCC816-9766-4FE1-B435-C87B92F8E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438" y="3662714"/>
            <a:ext cx="225037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66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A503C-44A1-4FA5-A657-A4455DD0F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 Remaining Sources for Reliable News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96E36E-2C61-4C03-A007-55A387FDAAA1}"/>
              </a:ext>
            </a:extLst>
          </p:cNvPr>
          <p:cNvSpPr/>
          <p:nvPr/>
        </p:nvSpPr>
        <p:spPr>
          <a:xfrm>
            <a:off x="2579378" y="1604679"/>
            <a:ext cx="4909624" cy="4802187"/>
          </a:xfrm>
          <a:prstGeom prst="ellipse">
            <a:avLst/>
          </a:prstGeom>
          <a:solidFill>
            <a:schemeClr val="accent1">
              <a:lumMod val="60000"/>
              <a:lumOff val="40000"/>
              <a:alpha val="7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A2714D-83A3-4A37-BC52-2722C56D833A}"/>
              </a:ext>
            </a:extLst>
          </p:cNvPr>
          <p:cNvSpPr/>
          <p:nvPr/>
        </p:nvSpPr>
        <p:spPr>
          <a:xfrm>
            <a:off x="4938475" y="1632498"/>
            <a:ext cx="4909624" cy="4802187"/>
          </a:xfrm>
          <a:prstGeom prst="ellipse">
            <a:avLst/>
          </a:prstGeom>
          <a:solidFill>
            <a:srgbClr val="FF0000">
              <a:alpha val="28000"/>
            </a:srgb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897139-1B1A-457B-A37B-E2DC310C1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720" y="3282886"/>
            <a:ext cx="2250374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C708D8-3864-4F6C-8C47-B7E73AA38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27" y="3631713"/>
            <a:ext cx="1805954" cy="7481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87F29C-BCC1-4126-8E67-9C9323141360}"/>
              </a:ext>
            </a:extLst>
          </p:cNvPr>
          <p:cNvSpPr txBox="1"/>
          <p:nvPr/>
        </p:nvSpPr>
        <p:spPr>
          <a:xfrm>
            <a:off x="10183710" y="4608449"/>
            <a:ext cx="184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 Fontes Media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F80273-69CF-4527-835F-1B486106396D}"/>
              </a:ext>
            </a:extLst>
          </p:cNvPr>
          <p:cNvSpPr/>
          <p:nvPr/>
        </p:nvSpPr>
        <p:spPr>
          <a:xfrm>
            <a:off x="4989847" y="2851610"/>
            <a:ext cx="241026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New Yorker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New York Times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Wall Street Journal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Economist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BBC</a:t>
            </a:r>
          </a:p>
          <a:p>
            <a:pPr algn="ctr"/>
            <a:r>
              <a:rPr lang="en-US" dirty="0" err="1">
                <a:solidFill>
                  <a:srgbClr val="000000"/>
                </a:solidFill>
                <a:latin typeface="&amp;quot"/>
              </a:rPr>
              <a:t>Huffpost</a:t>
            </a:r>
            <a:endParaRPr lang="en-US" dirty="0">
              <a:solidFill>
                <a:srgbClr val="000000"/>
              </a:solidFill>
              <a:latin typeface="&amp;quot"/>
            </a:endParaRP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Washington Post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Atlantic</a:t>
            </a:r>
            <a:endParaRPr lang="en-US" b="0" i="0" u="none" strike="noStrike" dirty="0">
              <a:solidFill>
                <a:srgbClr val="000000"/>
              </a:solidFill>
              <a:effectLst/>
              <a:latin typeface="&amp;quot"/>
            </a:endParaRPr>
          </a:p>
        </p:txBody>
      </p:sp>
    </p:spTree>
    <p:extLst>
      <p:ext uri="{BB962C8B-B14F-4D97-AF65-F5344CB8AC3E}">
        <p14:creationId xmlns:p14="http://schemas.microsoft.com/office/powerpoint/2010/main" val="3897157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rth of a Star - The New York Times">
            <a:extLst>
              <a:ext uri="{FF2B5EF4-FFF2-40B4-BE49-F238E27FC236}">
                <a16:creationId xmlns:a16="http://schemas.microsoft.com/office/drawing/2014/main" id="{82E38898-888D-4F77-AFB6-14CA32719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DDB2A-ACCB-4EEA-BB6F-49ECC143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92A5-F443-422D-8F92-E534821183B9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0372763">
            <a:off x="467402" y="3106603"/>
            <a:ext cx="11257196" cy="203381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1500" dirty="0">
                <a:solidFill>
                  <a:schemeClr val="bg1"/>
                </a:solidFill>
              </a:rPr>
              <a:t>99.98% accuracy! 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50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Full HD Wallpaper - Nebulae, Orange, Simi, Space, Stars, Sun ...">
            <a:extLst>
              <a:ext uri="{FF2B5EF4-FFF2-40B4-BE49-F238E27FC236}">
                <a16:creationId xmlns:a16="http://schemas.microsoft.com/office/drawing/2014/main" id="{6BA7071D-4198-48DF-9175-6601EF4E8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653"/>
            <a:ext cx="12191999" cy="6884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DDB2A-ACCB-4EEA-BB6F-49ECC143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92A5-F443-422D-8F92-E53482118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112"/>
            <a:ext cx="10515600" cy="4486275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The model made the right prediction 99.98% on test data and shows good signs of being able to be used on future data.</a:t>
            </a:r>
          </a:p>
          <a:p>
            <a:pPr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It is possible to detect fake news. In the near future I’m hopeful fake news will have less of an impact on the general population.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FE0776-6C66-4D5C-A296-F21DC6532F2C}"/>
              </a:ext>
            </a:extLst>
          </p:cNvPr>
          <p:cNvSpPr txBox="1"/>
          <p:nvPr/>
        </p:nvSpPr>
        <p:spPr>
          <a:xfrm>
            <a:off x="838200" y="4895557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08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DCC41-E2B6-4E9C-9F69-D67FF6C00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BF724-5955-490C-949F-1F8781C3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37" y="531397"/>
            <a:ext cx="8512126" cy="215553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Step one: Provide a URL to a web article.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</a:t>
            </a:r>
            <a:r>
              <a:rPr lang="en-US" dirty="0">
                <a:solidFill>
                  <a:srgbClr val="FF0000"/>
                </a:solidFill>
              </a:rPr>
              <a:t>https://www.nytimes.com/2020/04/13/us/politics/trump-daily-coronavirus-briefing.html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Step 2: Press the enter / submit button</a:t>
            </a:r>
          </a:p>
        </p:txBody>
      </p:sp>
      <p:pic>
        <p:nvPicPr>
          <p:cNvPr id="2050" name="Picture 2" descr="Demo Icon Images, Stock Photos &amp; Vectors | Shutterstock">
            <a:extLst>
              <a:ext uri="{FF2B5EF4-FFF2-40B4-BE49-F238E27FC236}">
                <a16:creationId xmlns:a16="http://schemas.microsoft.com/office/drawing/2014/main" id="{F890F2F6-1F67-4C59-A768-2D5323A39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27"/>
          <a:stretch/>
        </p:blipFill>
        <p:spPr bwMode="auto">
          <a:xfrm>
            <a:off x="0" y="0"/>
            <a:ext cx="2438400" cy="227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677B32-811F-4486-B0E8-A8DC3EB3B7CE}"/>
              </a:ext>
            </a:extLst>
          </p:cNvPr>
          <p:cNvSpPr/>
          <p:nvPr/>
        </p:nvSpPr>
        <p:spPr>
          <a:xfrm>
            <a:off x="1716258" y="2588455"/>
            <a:ext cx="8820444" cy="37381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A8B7CA-E8C8-4555-A116-7A7F64DD9481}"/>
              </a:ext>
            </a:extLst>
          </p:cNvPr>
          <p:cNvSpPr/>
          <p:nvPr/>
        </p:nvSpPr>
        <p:spPr>
          <a:xfrm>
            <a:off x="1716258" y="2588455"/>
            <a:ext cx="8820444" cy="5888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06D41A-17C2-40F2-BB59-6DAAC2CBF709}"/>
              </a:ext>
            </a:extLst>
          </p:cNvPr>
          <p:cNvSpPr/>
          <p:nvPr/>
        </p:nvSpPr>
        <p:spPr>
          <a:xfrm>
            <a:off x="2039818" y="4457529"/>
            <a:ext cx="8201465" cy="58886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DBE24C-BEC5-493B-9FAA-200171CF1FE4}"/>
              </a:ext>
            </a:extLst>
          </p:cNvPr>
          <p:cNvSpPr txBox="1"/>
          <p:nvPr/>
        </p:nvSpPr>
        <p:spPr>
          <a:xfrm>
            <a:off x="2267243" y="4567295"/>
            <a:ext cx="745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EA9C2-870F-48C9-8BBD-ED94ECC769BF}"/>
              </a:ext>
            </a:extLst>
          </p:cNvPr>
          <p:cNvSpPr txBox="1"/>
          <p:nvPr/>
        </p:nvSpPr>
        <p:spPr>
          <a:xfrm>
            <a:off x="2039818" y="5233182"/>
            <a:ext cx="820146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Submit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A63417C-F015-439A-B56A-5A95904AA50D}"/>
              </a:ext>
            </a:extLst>
          </p:cNvPr>
          <p:cNvCxnSpPr>
            <a:cxnSpLocks/>
          </p:cNvCxnSpPr>
          <p:nvPr/>
        </p:nvCxnSpPr>
        <p:spPr>
          <a:xfrm>
            <a:off x="4670474" y="1856935"/>
            <a:ext cx="0" cy="288387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99DB935-4CEE-4E1A-AEB6-7790E82A0665}"/>
              </a:ext>
            </a:extLst>
          </p:cNvPr>
          <p:cNvSpPr txBox="1"/>
          <p:nvPr/>
        </p:nvSpPr>
        <p:spPr>
          <a:xfrm>
            <a:off x="2039818" y="5733829"/>
            <a:ext cx="8201465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article is real.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DB7C22-804F-44FA-AD7C-D30013D90943}"/>
              </a:ext>
            </a:extLst>
          </p:cNvPr>
          <p:cNvSpPr txBox="1"/>
          <p:nvPr/>
        </p:nvSpPr>
        <p:spPr>
          <a:xfrm>
            <a:off x="10860259" y="3429000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Results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2BC697F-160A-44A0-A7E2-4AAA741F305D}"/>
              </a:ext>
            </a:extLst>
          </p:cNvPr>
          <p:cNvCxnSpPr>
            <a:stCxn id="17" idx="2"/>
            <a:endCxn id="16" idx="3"/>
          </p:cNvCxnSpPr>
          <p:nvPr/>
        </p:nvCxnSpPr>
        <p:spPr>
          <a:xfrm rot="5400000">
            <a:off x="9765010" y="4274605"/>
            <a:ext cx="2120163" cy="11676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244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sing Product Demo Themes to Improve Your Sales Win Rate | Proficientz">
            <a:extLst>
              <a:ext uri="{FF2B5EF4-FFF2-40B4-BE49-F238E27FC236}">
                <a16:creationId xmlns:a16="http://schemas.microsoft.com/office/drawing/2014/main" id="{4C8BF9E0-2B4F-4C99-A853-0BAACB1E5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A2C5D-FD9C-4373-B7CA-63B7F2EF5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18" y="319417"/>
            <a:ext cx="6392594" cy="67649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https://i-found-you-faker.herokuapp.com/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945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244C9-16EE-4A5D-8B28-DB9C8BC3F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61B45-4593-4C5F-891E-C1880DC37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B98BB1-2336-43EE-A7A3-518E03A89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A46137-B6D9-4EC5-A945-98251E784239}"/>
              </a:ext>
            </a:extLst>
          </p:cNvPr>
          <p:cNvSpPr txBox="1"/>
          <p:nvPr/>
        </p:nvSpPr>
        <p:spPr>
          <a:xfrm>
            <a:off x="3713871" y="2267462"/>
            <a:ext cx="5008098" cy="1107996"/>
          </a:xfrm>
          <a:prstGeom prst="rect">
            <a:avLst/>
          </a:prstGeom>
          <a:noFill/>
          <a:effectLst>
            <a:glow rad="228600">
              <a:schemeClr val="accent5">
                <a:satMod val="175000"/>
                <a:alpha val="40000"/>
              </a:schemeClr>
            </a:glow>
            <a:outerShdw dist="50800" dir="4800000" sx="44000" sy="44000" algn="ctr" rotWithShape="0">
              <a:schemeClr val="bg1">
                <a:alpha val="1000"/>
              </a:schemeClr>
            </a:outerShdw>
            <a:reflection endPos="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73662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E6BB4F-6935-4E32-BECB-321CFA7D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F8841-DE44-4E59-BD14-45416FAB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C85EC-D756-4EA6-8165-C172F5B05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108"/>
            <a:ext cx="10515600" cy="2757267"/>
          </a:xfrm>
          <a:effectLst>
            <a:outerShdw dir="5400000" sx="93000" sy="93000" algn="ctr" rotWithShape="0">
              <a:srgbClr val="000000">
                <a:alpha val="0"/>
              </a:srgbClr>
            </a:outerShdw>
          </a:effectLst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https://www.kaggle.com/c/fake-news/data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https://www.kaggle.com/rmisra/news-category-dataset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https://libguides.library.kent.edu/c.php?g=278400&amp;p=1854632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https://www.forbes.com/sites/berlinschoolofcreativeleadership/2017/02/01/10-journalism-brands-where-you-will-find-real-facts-rather-than-alternative-facts/#82973b6e9b5a</a:t>
            </a:r>
            <a:endParaRPr lang="en-US" dirty="0">
              <a:solidFill>
                <a:schemeClr val="bg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https://www.adfontesmedia.com/interactive-media-bias-chart/?v=402f03a963ba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527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E6BB4F-6935-4E32-BECB-321CFA7D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F8841-DE44-4E59-BD14-45416FAB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C85EC-D756-4EA6-8165-C172F5B05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108"/>
            <a:ext cx="10515600" cy="2757267"/>
          </a:xfrm>
          <a:effectLst>
            <a:outerShdw dir="5400000" sx="93000" sy="93000" algn="ctr" rotWithShape="0">
              <a:srgbClr val="000000">
                <a:alpha val="0"/>
              </a:srgb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https://github.com/BuzzFeedNews/2018-12-fake-news-top-50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https://www.buzzfeednews.com/article/craigsilverman/facebook-fake-news-hits-2018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https://www.kaggle.com/nzalake52/new-york-times-articles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https://www.kaggle.com/plarmuseau/minimalistic-logistic-ngram-tfidf-lb-0-975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11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v News Earth Background - Stock Motion Graphics | Motion Array">
            <a:extLst>
              <a:ext uri="{FF2B5EF4-FFF2-40B4-BE49-F238E27FC236}">
                <a16:creationId xmlns:a16="http://schemas.microsoft.com/office/drawing/2014/main" id="{448E510B-77EA-4E2B-B914-CE6BFB9B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C00EBC-4476-4D6F-A070-1D622DFF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93DB-519D-452A-B421-85EA5D61C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Since the beginning of any form of media sharing rather it be a newspaper, radio, or website there have been people who tried to trick or deceive others with lies.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Recently popularize by Donald Trump, I set out to fix an age-old problem by detecting rather an online article is a fake or reliable news source.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0ED50B-CBCE-40AA-BFD6-737654AE602E}"/>
              </a:ext>
            </a:extLst>
          </p:cNvPr>
          <p:cNvSpPr/>
          <p:nvPr/>
        </p:nvSpPr>
        <p:spPr>
          <a:xfrm>
            <a:off x="712763" y="6332815"/>
            <a:ext cx="63914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https://dictionary.cambridge.org/us/dictionary/english/fake-news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76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E094B0-FA9F-4A0E-AE92-65B12EE07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566EF4-5910-4E5E-9D7D-34A7E9FE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A6D86-03EA-42A8-82BB-B05F3CD12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730"/>
            <a:ext cx="10515600" cy="295739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Kaggle 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https://www.kaggle.com/c/fake-news/data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https://www.kaggle.com/rmisra/news-category-dataset</a:t>
            </a:r>
            <a:endParaRPr lang="en-US" u="sng" dirty="0">
              <a:solidFill>
                <a:schemeClr val="bg1"/>
              </a:solidFill>
            </a:endParaRPr>
          </a:p>
          <a:p>
            <a:pPr lvl="1"/>
            <a:r>
              <a:rPr lang="en-US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https://www.kaggle.com/nzalake52/new-york-times-articles</a:t>
            </a:r>
            <a:endParaRPr lang="en-US" u="sng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prstClr val="white"/>
                </a:solidFill>
              </a:rPr>
              <a:t>Buzzfeed</a:t>
            </a:r>
          </a:p>
          <a:p>
            <a:pPr lvl="1"/>
            <a:r>
              <a:rPr lang="en-US"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https://github.com/BuzzFeedNews/2018-12-fake-news-top-50</a:t>
            </a:r>
            <a:endParaRPr lang="en-US" u="sng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7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bstract big data concept wallpaper | Free Vector">
            <a:extLst>
              <a:ext uri="{FF2B5EF4-FFF2-40B4-BE49-F238E27FC236}">
                <a16:creationId xmlns:a16="http://schemas.microsoft.com/office/drawing/2014/main" id="{911E563E-E537-4B68-BE5F-962666402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022"/>
            <a:ext cx="12192000" cy="686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858397-2B34-4FF9-9C92-29D5DAED3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Final Form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9CB6A6-109C-4A76-BD23-EE1F2D974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035" y="1441414"/>
            <a:ext cx="4591929" cy="466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9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bstract big data concept wallpaper | Free Vector">
            <a:extLst>
              <a:ext uri="{FF2B5EF4-FFF2-40B4-BE49-F238E27FC236}">
                <a16:creationId xmlns:a16="http://schemas.microsoft.com/office/drawing/2014/main" id="{911E563E-E537-4B68-BE5F-962666402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022"/>
            <a:ext cx="12192000" cy="686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858397-2B34-4FF9-9C92-29D5DAED3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I can use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B763D-DBE6-4771-9FED-3B9DB4C6F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28" y="1541740"/>
            <a:ext cx="4895743" cy="448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164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7ACAC0-E9B9-48DF-91AB-2B622D636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4"/>
          <a:stretch/>
        </p:blipFill>
        <p:spPr>
          <a:xfrm>
            <a:off x="320612" y="302455"/>
            <a:ext cx="11550775" cy="58662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C6B0E1-4F2E-4D50-9721-BEAA1B7BFEC1}"/>
              </a:ext>
            </a:extLst>
          </p:cNvPr>
          <p:cNvSpPr/>
          <p:nvPr/>
        </p:nvSpPr>
        <p:spPr>
          <a:xfrm>
            <a:off x="0" y="6488668"/>
            <a:ext cx="90220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https://www.nytimes.com/2020/04/13/us/politics/trump-daily-coronavirus-briefing.html</a:t>
            </a:r>
          </a:p>
        </p:txBody>
      </p:sp>
    </p:spTree>
    <p:extLst>
      <p:ext uri="{BB962C8B-B14F-4D97-AF65-F5344CB8AC3E}">
        <p14:creationId xmlns:p14="http://schemas.microsoft.com/office/powerpoint/2010/main" val="3241410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0C8E8D-9E41-42AB-A786-6FCA592C4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1000" contrast="-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0052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4C668B-D6F9-4F7D-9B12-7793A5A43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Articles Were Chosen &amp; Classified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0CAE6-81E7-4307-8812-019650910743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39700" dist="38100" dir="10800000" algn="r" rotWithShape="0">
              <a:prstClr val="black"/>
            </a:outerShdw>
          </a:effectLst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original dataset from Kaggle provided ~ 20000 source of equal balance of reliable and fake news articles.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Buzzfeed provided a list of 8000 fake news articles along with impact metrics.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Reliable news sources were picked by taking a vim diagram of two sources and only scraping from media outlets that appeared as reliable in both sources. </a:t>
            </a:r>
          </a:p>
        </p:txBody>
      </p:sp>
    </p:spTree>
    <p:extLst>
      <p:ext uri="{BB962C8B-B14F-4D97-AF65-F5344CB8AC3E}">
        <p14:creationId xmlns:p14="http://schemas.microsoft.com/office/powerpoint/2010/main" val="1093511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175DFC-7ED6-4F09-A85A-3D6E53DC0502}"/>
              </a:ext>
            </a:extLst>
          </p:cNvPr>
          <p:cNvSpPr/>
          <p:nvPr/>
        </p:nvSpPr>
        <p:spPr>
          <a:xfrm>
            <a:off x="110323" y="6488668"/>
            <a:ext cx="5078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https://www.adfontesmedia.com/?v=402f03a963ba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BF2EF-2AAC-47DD-91C8-F5B309F7CA04}"/>
              </a:ext>
            </a:extLst>
          </p:cNvPr>
          <p:cNvSpPr txBox="1"/>
          <p:nvPr/>
        </p:nvSpPr>
        <p:spPr>
          <a:xfrm>
            <a:off x="4524983" y="5897353"/>
            <a:ext cx="143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Political Bias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0C2AA3-0ABF-4E35-9DB7-F40FAC95BF13}"/>
              </a:ext>
            </a:extLst>
          </p:cNvPr>
          <p:cNvSpPr txBox="1"/>
          <p:nvPr/>
        </p:nvSpPr>
        <p:spPr>
          <a:xfrm>
            <a:off x="7289221" y="5896853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DFC004-73F0-4F55-933F-B14E53E846CA}"/>
              </a:ext>
            </a:extLst>
          </p:cNvPr>
          <p:cNvSpPr txBox="1"/>
          <p:nvPr/>
        </p:nvSpPr>
        <p:spPr>
          <a:xfrm>
            <a:off x="2211035" y="5901880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Left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CAC78D-9A72-4EF4-B2AF-DD522AED2FC0}"/>
              </a:ext>
            </a:extLst>
          </p:cNvPr>
          <p:cNvCxnSpPr>
            <a:cxnSpLocks/>
            <a:stCxn id="4" idx="1"/>
            <a:endCxn id="9" idx="3"/>
          </p:cNvCxnSpPr>
          <p:nvPr/>
        </p:nvCxnSpPr>
        <p:spPr>
          <a:xfrm flipH="1">
            <a:off x="2898196" y="6082019"/>
            <a:ext cx="1626787" cy="4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51265C-4F6E-49F5-91F6-8082595315E2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5964577" y="6081519"/>
            <a:ext cx="1324644" cy="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A2783B-B183-402B-976B-7B30846D45CA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844063" y="6081520"/>
            <a:ext cx="1366972" cy="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9FB06EA-57D6-4894-BAD2-C6C96981B16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976382" y="6081519"/>
            <a:ext cx="1617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6FC7590-68E3-492B-B080-4FEBFBE00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58" y="156969"/>
            <a:ext cx="8692918" cy="547266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DBC1437-E8EE-4DAA-B788-EB5CC66DAEEC}"/>
              </a:ext>
            </a:extLst>
          </p:cNvPr>
          <p:cNvSpPr txBox="1"/>
          <p:nvPr/>
        </p:nvSpPr>
        <p:spPr>
          <a:xfrm rot="16200000">
            <a:off x="-141570" y="3023661"/>
            <a:ext cx="1211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Reliability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613A89-DE08-4560-BFF7-AF37E9B7DC90}"/>
              </a:ext>
            </a:extLst>
          </p:cNvPr>
          <p:cNvSpPr txBox="1"/>
          <p:nvPr/>
        </p:nvSpPr>
        <p:spPr>
          <a:xfrm rot="16200000">
            <a:off x="-305024" y="1335985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Reliable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45FD8E-C4ED-438C-B480-94794BB1E933}"/>
              </a:ext>
            </a:extLst>
          </p:cNvPr>
          <p:cNvSpPr txBox="1"/>
          <p:nvPr/>
        </p:nvSpPr>
        <p:spPr>
          <a:xfrm rot="16200000">
            <a:off x="-304366" y="4729632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Reliable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C4B84D0-4DC9-4469-9CD9-FD2A6B380ECD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 flipV="1">
            <a:off x="464234" y="2289909"/>
            <a:ext cx="0" cy="31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1E92FE-919E-4F5D-AC55-042268FB0B27}"/>
              </a:ext>
            </a:extLst>
          </p:cNvPr>
          <p:cNvCxnSpPr>
            <a:stCxn id="25" idx="1"/>
            <a:endCxn id="27" idx="3"/>
          </p:cNvCxnSpPr>
          <p:nvPr/>
        </p:nvCxnSpPr>
        <p:spPr>
          <a:xfrm>
            <a:off x="464234" y="3814131"/>
            <a:ext cx="658" cy="330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E620A96D-D337-43D9-AC5F-39F9012D5DAA}"/>
              </a:ext>
            </a:extLst>
          </p:cNvPr>
          <p:cNvSpPr/>
          <p:nvPr/>
        </p:nvSpPr>
        <p:spPr>
          <a:xfrm>
            <a:off x="3367314" y="1146629"/>
            <a:ext cx="3817257" cy="15675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00C567AA-791F-49C9-8BB7-AA4521F92F19}"/>
              </a:ext>
            </a:extLst>
          </p:cNvPr>
          <p:cNvCxnSpPr>
            <a:cxnSpLocks/>
          </p:cNvCxnSpPr>
          <p:nvPr/>
        </p:nvCxnSpPr>
        <p:spPr>
          <a:xfrm flipV="1">
            <a:off x="7184571" y="1228364"/>
            <a:ext cx="2553856" cy="7455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C244A92-7653-42D3-AF81-2CCB836F6CD8}"/>
              </a:ext>
            </a:extLst>
          </p:cNvPr>
          <p:cNvSpPr txBox="1"/>
          <p:nvPr/>
        </p:nvSpPr>
        <p:spPr>
          <a:xfrm>
            <a:off x="9861700" y="958280"/>
            <a:ext cx="20704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Area of focus</a:t>
            </a:r>
          </a:p>
          <a:p>
            <a:pPr algn="ctr"/>
            <a:r>
              <a:rPr lang="en-US" sz="2000" dirty="0"/>
              <a:t>&amp;</a:t>
            </a:r>
          </a:p>
          <a:p>
            <a:pPr algn="ctr"/>
            <a:r>
              <a:rPr lang="en-US" sz="2000" dirty="0"/>
              <a:t> most reliable sources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A6B80B-CC40-42DB-9233-1E7045372EF0}"/>
              </a:ext>
            </a:extLst>
          </p:cNvPr>
          <p:cNvSpPr txBox="1"/>
          <p:nvPr/>
        </p:nvSpPr>
        <p:spPr>
          <a:xfrm>
            <a:off x="5054991" y="5437916"/>
            <a:ext cx="515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0.0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92844-8B22-469E-9AA7-B256CFEEC5F5}"/>
              </a:ext>
            </a:extLst>
          </p:cNvPr>
          <p:cNvCxnSpPr>
            <a:cxnSpLocks/>
          </p:cNvCxnSpPr>
          <p:nvPr/>
        </p:nvCxnSpPr>
        <p:spPr>
          <a:xfrm flipV="1">
            <a:off x="5289452" y="1026942"/>
            <a:ext cx="0" cy="44109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075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8F41F88-E19F-4197-B506-F071E0279C19}"/>
              </a:ext>
            </a:extLst>
          </p:cNvPr>
          <p:cNvSpPr txBox="1"/>
          <p:nvPr/>
        </p:nvSpPr>
        <p:spPr>
          <a:xfrm>
            <a:off x="5551925" y="6122438"/>
            <a:ext cx="143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Political Bias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F0B5C9-1C83-487C-B843-733C34CEA93B}"/>
              </a:ext>
            </a:extLst>
          </p:cNvPr>
          <p:cNvSpPr txBox="1"/>
          <p:nvPr/>
        </p:nvSpPr>
        <p:spPr>
          <a:xfrm>
            <a:off x="8316163" y="6121938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Right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1AC123-9F00-45CD-A83F-6F3F8136A3E7}"/>
              </a:ext>
            </a:extLst>
          </p:cNvPr>
          <p:cNvSpPr txBox="1"/>
          <p:nvPr/>
        </p:nvSpPr>
        <p:spPr>
          <a:xfrm>
            <a:off x="3237977" y="6126965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Left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C6F083-B799-4913-9D64-0B3C68E3E75C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3925138" y="6307104"/>
            <a:ext cx="1626787" cy="4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D9CBE0-F50A-4182-BE0E-07D8879B73B6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6991519" y="6306604"/>
            <a:ext cx="1324644" cy="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A0EAE6-AB17-4D7A-9875-8F80DFFEFF2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1871005" y="6306605"/>
            <a:ext cx="1366972" cy="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649FF1A-1454-4DBC-A82F-A9FA38458EC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9003324" y="6306604"/>
            <a:ext cx="1617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BE8CE14-74FC-46B3-9E4C-C256D094F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057" y="264039"/>
            <a:ext cx="9873330" cy="59502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D8D39E4-B673-496C-84D3-D8C9463B6917}"/>
              </a:ext>
            </a:extLst>
          </p:cNvPr>
          <p:cNvSpPr txBox="1"/>
          <p:nvPr/>
        </p:nvSpPr>
        <p:spPr>
          <a:xfrm rot="16200000">
            <a:off x="377809" y="3122135"/>
            <a:ext cx="1211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Reliability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27AFC2-38E1-4CE2-A00C-EA9A3EB90487}"/>
              </a:ext>
            </a:extLst>
          </p:cNvPr>
          <p:cNvSpPr txBox="1"/>
          <p:nvPr/>
        </p:nvSpPr>
        <p:spPr>
          <a:xfrm rot="16200000">
            <a:off x="214355" y="1434459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Reliable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5BFD72-BF5A-42CF-ABEF-0A2A07D088C9}"/>
              </a:ext>
            </a:extLst>
          </p:cNvPr>
          <p:cNvSpPr txBox="1"/>
          <p:nvPr/>
        </p:nvSpPr>
        <p:spPr>
          <a:xfrm rot="16200000">
            <a:off x="215013" y="4828106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Reliable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118E9B2-3513-4CED-AEDF-4CDFFB8E9E3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 flipV="1">
            <a:off x="983613" y="2388383"/>
            <a:ext cx="0" cy="31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2BE2A9-6A52-4022-B711-41A03160BE1E}"/>
              </a:ext>
            </a:extLst>
          </p:cNvPr>
          <p:cNvCxnSpPr>
            <a:stCxn id="17" idx="1"/>
            <a:endCxn id="19" idx="3"/>
          </p:cNvCxnSpPr>
          <p:nvPr/>
        </p:nvCxnSpPr>
        <p:spPr>
          <a:xfrm>
            <a:off x="983613" y="3912605"/>
            <a:ext cx="658" cy="330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82B8A39-F5F8-45E1-AA97-58E31BE24318}"/>
              </a:ext>
            </a:extLst>
          </p:cNvPr>
          <p:cNvSpPr/>
          <p:nvPr/>
        </p:nvSpPr>
        <p:spPr>
          <a:xfrm>
            <a:off x="110323" y="6488668"/>
            <a:ext cx="5078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https://www.adfontesmedia.com/?v=402f03a963ba</a:t>
            </a:r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66BB338-BCA3-4736-849F-A7626DEC66EF}"/>
              </a:ext>
            </a:extLst>
          </p:cNvPr>
          <p:cNvCxnSpPr/>
          <p:nvPr/>
        </p:nvCxnSpPr>
        <p:spPr>
          <a:xfrm>
            <a:off x="6443003" y="849867"/>
            <a:ext cx="0" cy="51570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322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78F8-DF21-45C8-8A59-4CFB511DC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10 Journalism Brands Where You Find Real Facts Rather Than Alternative Facts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0A90-D72C-4FE2-A50C-6D873186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542"/>
            <a:ext cx="10515600" cy="4362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New York Times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Wall Street Journal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Washington Post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BBC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Economist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New Yorker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Wire Services: The Associated Press, </a:t>
            </a:r>
            <a:r>
              <a:rPr lang="en-US" dirty="0">
                <a:solidFill>
                  <a:srgbClr val="FF0000"/>
                </a:solidFill>
              </a:rPr>
              <a:t>Reuters</a:t>
            </a:r>
            <a:r>
              <a:rPr lang="en-US" dirty="0"/>
              <a:t>, Bloomberg News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Foreign Affairs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Atlantic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Politico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4C8FC7-1C88-4915-A361-84333B8D0A8B}"/>
              </a:ext>
            </a:extLst>
          </p:cNvPr>
          <p:cNvSpPr/>
          <p:nvPr/>
        </p:nvSpPr>
        <p:spPr>
          <a:xfrm>
            <a:off x="683456" y="6211669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https://www.forbes.com/sites/berlinschoolofcreativeleadership/2017/02/01/10-journalism-brands-where-you-will-find-real-facts-rather-than-alternative-facts/#146d12dae9b5</a:t>
            </a:r>
            <a:endParaRPr lang="en-US" dirty="0"/>
          </a:p>
        </p:txBody>
      </p:sp>
      <p:sp>
        <p:nvSpPr>
          <p:cNvPr id="6" name="AutoShape 2" descr="Forbes Vector Logo - Download Free SVG Icon | Worldvectorlogo">
            <a:extLst>
              <a:ext uri="{FF2B5EF4-FFF2-40B4-BE49-F238E27FC236}">
                <a16:creationId xmlns:a16="http://schemas.microsoft.com/office/drawing/2014/main" id="{88A3C032-4729-4AC8-A7DC-B5F6261D79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35487480-4105-472C-A609-274138D1BD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03974C-6B24-45ED-A03C-7F219BC10E6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990599" y="1789164"/>
            <a:ext cx="10515601" cy="436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206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</TotalTime>
  <Words>590</Words>
  <Application>Microsoft Office PowerPoint</Application>
  <PresentationFormat>Widescreen</PresentationFormat>
  <Paragraphs>98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&amp;quot</vt:lpstr>
      <vt:lpstr>Arial</vt:lpstr>
      <vt:lpstr>Calibri</vt:lpstr>
      <vt:lpstr>Calibri Light</vt:lpstr>
      <vt:lpstr>Office Theme</vt:lpstr>
      <vt:lpstr>PowerPoint Presentation</vt:lpstr>
      <vt:lpstr>Introduction</vt:lpstr>
      <vt:lpstr>Data Final Form</vt:lpstr>
      <vt:lpstr>Data I can use</vt:lpstr>
      <vt:lpstr>PowerPoint Presentation</vt:lpstr>
      <vt:lpstr>How Articles Were Chosen &amp; Classified</vt:lpstr>
      <vt:lpstr>PowerPoint Presentation</vt:lpstr>
      <vt:lpstr>PowerPoint Presentation</vt:lpstr>
      <vt:lpstr>10 Journalism Brands Where You Find Real Facts Rather Than Alternative Facts</vt:lpstr>
      <vt:lpstr>PowerPoint Presentation</vt:lpstr>
      <vt:lpstr>PowerPoint Presentation</vt:lpstr>
      <vt:lpstr>8 Remaining Sources for Reliable News</vt:lpstr>
      <vt:lpstr>Results</vt:lpstr>
      <vt:lpstr>Results</vt:lpstr>
      <vt:lpstr>Demo </vt:lpstr>
      <vt:lpstr>PowerPoint Presentation</vt:lpstr>
      <vt:lpstr>PowerPoint Presentation</vt:lpstr>
      <vt:lpstr>Links</vt:lpstr>
      <vt:lpstr>Links</vt:lpstr>
      <vt:lpstr>Data 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Likwe</dc:title>
  <dc:creator>Christian Mundell</dc:creator>
  <cp:lastModifiedBy>Christian Mundell</cp:lastModifiedBy>
  <cp:revision>50</cp:revision>
  <dcterms:created xsi:type="dcterms:W3CDTF">2020-04-12T19:28:58Z</dcterms:created>
  <dcterms:modified xsi:type="dcterms:W3CDTF">2020-04-24T15:48:17Z</dcterms:modified>
</cp:coreProperties>
</file>

<file path=docProps/thumbnail.jpeg>
</file>